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8" r:id="rId2"/>
    <p:sldId id="259" r:id="rId3"/>
    <p:sldId id="260" r:id="rId4"/>
    <p:sldId id="261" r:id="rId5"/>
  </p:sldIdLst>
  <p:sldSz cx="6858000" cy="9906000" type="A4"/>
  <p:notesSz cx="7034213" cy="10164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2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5" d="100"/>
          <a:sy n="45" d="100"/>
        </p:scale>
        <p:origin x="280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654761"/>
            <a:ext cx="3048159" cy="510002"/>
          </a:xfrm>
          <a:prstGeom prst="rect">
            <a:avLst/>
          </a:prstGeom>
        </p:spPr>
        <p:txBody>
          <a:bodyPr vert="horz" lIns="98280" tIns="49140" rIns="98280" bIns="49140" rtlCol="0" anchor="b"/>
          <a:lstStyle>
            <a:lvl1pPr algn="l">
              <a:defRPr sz="1300"/>
            </a:lvl1pPr>
          </a:lstStyle>
          <a:p>
            <a:r>
              <a:rPr kumimoji="1" lang="ja-JP" altLang="en-US" dirty="0"/>
              <a:t>第</a:t>
            </a:r>
            <a:r>
              <a:rPr kumimoji="1" lang="en-US" altLang="ja-JP" dirty="0"/>
              <a:t>17</a:t>
            </a:r>
            <a:r>
              <a:rPr kumimoji="1" lang="ja-JP" altLang="en-US" dirty="0"/>
              <a:t>回ファシリティマネジメント大賞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84426" y="9654761"/>
            <a:ext cx="3048159" cy="510002"/>
          </a:xfrm>
          <a:prstGeom prst="rect">
            <a:avLst/>
          </a:prstGeom>
        </p:spPr>
        <p:txBody>
          <a:bodyPr vert="horz" lIns="98280" tIns="49140" rIns="98280" bIns="49140" rtlCol="0" anchor="b"/>
          <a:lstStyle>
            <a:lvl1pPr algn="r">
              <a:defRPr sz="1300"/>
            </a:lvl1pPr>
          </a:lstStyle>
          <a:p>
            <a:fld id="{343D761F-7C78-4D4F-B7B9-E582F86ED98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4856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8159" cy="510003"/>
          </a:xfrm>
          <a:prstGeom prst="rect">
            <a:avLst/>
          </a:prstGeom>
        </p:spPr>
        <p:txBody>
          <a:bodyPr vert="horz" lIns="98280" tIns="49140" rIns="98280" bIns="49140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84426" y="0"/>
            <a:ext cx="3048159" cy="510003"/>
          </a:xfrm>
          <a:prstGeom prst="rect">
            <a:avLst/>
          </a:prstGeom>
        </p:spPr>
        <p:txBody>
          <a:bodyPr vert="horz" lIns="98280" tIns="49140" rIns="98280" bIns="49140" rtlCol="0"/>
          <a:lstStyle>
            <a:lvl1pPr algn="r">
              <a:defRPr sz="1300"/>
            </a:lvl1pPr>
          </a:lstStyle>
          <a:p>
            <a:fld id="{FA5F3E8C-78DC-492A-AA8A-601BD6199836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0450" y="1270000"/>
            <a:ext cx="2373313" cy="3430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280" tIns="49140" rIns="98280" bIns="4914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3422" y="4891792"/>
            <a:ext cx="5627370" cy="4002375"/>
          </a:xfrm>
          <a:prstGeom prst="rect">
            <a:avLst/>
          </a:prstGeom>
        </p:spPr>
        <p:txBody>
          <a:bodyPr vert="horz" lIns="98280" tIns="49140" rIns="98280" bIns="4914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654761"/>
            <a:ext cx="3048159" cy="510002"/>
          </a:xfrm>
          <a:prstGeom prst="rect">
            <a:avLst/>
          </a:prstGeom>
        </p:spPr>
        <p:txBody>
          <a:bodyPr vert="horz" lIns="98280" tIns="49140" rIns="98280" bIns="49140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84426" y="9654761"/>
            <a:ext cx="3048159" cy="510002"/>
          </a:xfrm>
          <a:prstGeom prst="rect">
            <a:avLst/>
          </a:prstGeom>
        </p:spPr>
        <p:txBody>
          <a:bodyPr vert="horz" lIns="98280" tIns="49140" rIns="98280" bIns="49140" rtlCol="0" anchor="b"/>
          <a:lstStyle>
            <a:lvl1pPr algn="r">
              <a:defRPr sz="1300"/>
            </a:lvl1pPr>
          </a:lstStyle>
          <a:p>
            <a:fld id="{74EC46EE-7D64-4D1C-A9DB-E373B6CDC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14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33B0-A72A-4C51-B22A-5949F4F36B0E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86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A4B1-3E38-4426-A1E1-E3010F7E506A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08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D603-EFD3-4D9B-AC97-C28D1D67CC88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184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DBF76-DD79-47C1-91D1-0C5A853CB9DF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293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FDB7-C049-4F15-B357-D99BA1C19151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205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3A3C-A5F2-4965-9D82-0638B19F9600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84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67C1-E8B0-4F8E-857E-2FEAFFBAA45C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19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D9B4A-135F-44C9-B09B-7841DF5FDD2F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385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49DD-3731-480A-BBCD-0F9DEC84F073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603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BC1D-1F45-44A7-815C-F416B8A5D2DB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131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DA1E-46F7-4D3D-AE9C-890E0E1BED4C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41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283DD-7458-4629-8C2E-FE3BADCA540C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zh-TW" altLang="en-US"/>
              <a:t>第</a:t>
            </a:r>
            <a:r>
              <a:rPr kumimoji="1" lang="en-US" altLang="zh-TW"/>
              <a:t>16</a:t>
            </a:r>
            <a:r>
              <a:rPr kumimoji="1" lang="zh-TW" altLang="en-US"/>
              <a:t>回</a:t>
            </a:r>
            <a:r>
              <a:rPr kumimoji="1" lang="en-US" altLang="zh-TW"/>
              <a:t>JFMA</a:t>
            </a:r>
            <a:r>
              <a:rPr kumimoji="1" lang="zh-TW" altLang="en-US"/>
              <a:t>賞（優秀ﾌｧｼﾘﾃｨﾏﾈｼﾞﾒﾝﾄ賞）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34724-C42A-410B-9489-42ED127F9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49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dirty="0"/>
              <a:t>第</a:t>
            </a:r>
            <a:r>
              <a:rPr kumimoji="1" lang="en-US" altLang="zh-TW" dirty="0"/>
              <a:t>1</a:t>
            </a:r>
            <a:r>
              <a:rPr kumimoji="1" lang="en-US" altLang="ja-JP" dirty="0"/>
              <a:t>8</a:t>
            </a:r>
            <a:r>
              <a:rPr kumimoji="1" lang="zh-TW" altLang="en-US" dirty="0"/>
              <a:t>回</a:t>
            </a:r>
            <a:r>
              <a:rPr kumimoji="1" lang="en-US" altLang="zh-TW" dirty="0"/>
              <a:t>JFMA</a:t>
            </a:r>
            <a:r>
              <a:rPr kumimoji="1" lang="zh-TW" altLang="en-US" dirty="0"/>
              <a:t>賞（優秀ﾌｧｼﾘﾃｨﾏﾈｼﾞﾒﾝﾄ賞）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970978"/>
              </p:ext>
            </p:extLst>
          </p:nvPr>
        </p:nvGraphicFramePr>
        <p:xfrm>
          <a:off x="471488" y="1409700"/>
          <a:ext cx="5915025" cy="5543550"/>
        </p:xfrm>
        <a:graphic>
          <a:graphicData uri="http://schemas.openxmlformats.org/drawingml/2006/table">
            <a:tbl>
              <a:tblPr/>
              <a:tblGrid>
                <a:gridCol w="5915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marL="89535" marR="89535" algn="just">
                        <a:spcAft>
                          <a:spcPts val="0"/>
                        </a:spcAft>
                      </a:pPr>
                      <a:r>
                        <a:rPr 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1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89535" lvl="0" indent="0" algn="just">
                        <a:spcAft>
                          <a:spcPts val="0"/>
                        </a:spcAft>
                        <a:buFont typeface="+mj-cs"/>
                        <a:buNone/>
                      </a:pPr>
                      <a:r>
                        <a:rPr lang="en-US" alt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alt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１</a:t>
                      </a:r>
                      <a:r>
                        <a:rPr lang="ja-JP" alt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</a:t>
                      </a:r>
                      <a:r>
                        <a:rPr lang="en-US" alt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ＦＭの実施時期、背景、ポイント、効果など取組みの概要を記入してください。 （１０００字程度）</a:t>
                      </a:r>
                      <a:endParaRPr lang="ja-JP" sz="11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02" marR="8802" marT="88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457605"/>
              </p:ext>
            </p:extLst>
          </p:nvPr>
        </p:nvGraphicFramePr>
        <p:xfrm>
          <a:off x="471488" y="7181850"/>
          <a:ext cx="5915025" cy="2054734"/>
        </p:xfrm>
        <a:graphic>
          <a:graphicData uri="http://schemas.openxmlformats.org/drawingml/2006/table">
            <a:tbl>
              <a:tblPr/>
              <a:tblGrid>
                <a:gridCol w="5915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54734">
                <a:tc>
                  <a:txBody>
                    <a:bodyPr/>
                    <a:lstStyle/>
                    <a:p>
                      <a:pPr marL="89535" marR="89535" algn="just">
                        <a:spcAft>
                          <a:spcPts val="0"/>
                        </a:spcAft>
                      </a:pPr>
                      <a:r>
                        <a:rPr 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1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89535" marR="89535" algn="just">
                        <a:spcAft>
                          <a:spcPts val="0"/>
                        </a:spcAft>
                      </a:pPr>
                      <a:r>
                        <a:rPr 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（２） ＦＭの実施内容を特徴づける「キーワード」を記入してください。 （</a:t>
                      </a:r>
                      <a:r>
                        <a:rPr 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項目程度）</a:t>
                      </a:r>
                      <a:endParaRPr lang="ja-JP" sz="11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02" marR="8802" marT="88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05798" y="1067965"/>
            <a:ext cx="61995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27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27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2.</a:t>
            </a: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取組みの概要　</a:t>
            </a:r>
            <a:endParaRPr kumimoji="0" lang="ja-JP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EA82D3F8-9FC3-4DCC-B913-820C4719B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4165" y="1038152"/>
            <a:ext cx="108234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【書式２－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</a:t>
            </a: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】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BF949185-7288-412C-BCCD-8043822BD7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64677"/>
              </p:ext>
            </p:extLst>
          </p:nvPr>
        </p:nvGraphicFramePr>
        <p:xfrm>
          <a:off x="471487" y="453754"/>
          <a:ext cx="3395663" cy="473934"/>
        </p:xfrm>
        <a:graphic>
          <a:graphicData uri="http://schemas.openxmlformats.org/drawingml/2006/table">
            <a:tbl>
              <a:tblPr/>
              <a:tblGrid>
                <a:gridCol w="3395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3934">
                <a:tc>
                  <a:txBody>
                    <a:bodyPr/>
                    <a:lstStyle/>
                    <a:p>
                      <a:pPr marL="89535" marR="89535" algn="just">
                        <a:spcAft>
                          <a:spcPts val="0"/>
                        </a:spcAft>
                      </a:pPr>
                      <a:endParaRPr lang="ja-JP" sz="11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02" marR="8802" marT="88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361BE3FC-D5CD-4677-868A-25A0ADAAA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113437"/>
              </p:ext>
            </p:extLst>
          </p:nvPr>
        </p:nvGraphicFramePr>
        <p:xfrm>
          <a:off x="3867149" y="453754"/>
          <a:ext cx="2519364" cy="473934"/>
        </p:xfrm>
        <a:graphic>
          <a:graphicData uri="http://schemas.openxmlformats.org/drawingml/2006/table">
            <a:tbl>
              <a:tblPr/>
              <a:tblGrid>
                <a:gridCol w="2519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3934">
                <a:tc>
                  <a:txBody>
                    <a:bodyPr/>
                    <a:lstStyle/>
                    <a:p>
                      <a:pPr marL="89535" marR="89535" algn="just">
                        <a:spcAft>
                          <a:spcPts val="0"/>
                        </a:spcAft>
                      </a:pPr>
                      <a:endParaRPr lang="ja-JP" sz="11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02" marR="8802" marT="88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844CB75-00DA-4B7B-9BCE-B1952967D4F7}"/>
              </a:ext>
            </a:extLst>
          </p:cNvPr>
          <p:cNvSpPr txBox="1"/>
          <p:nvPr/>
        </p:nvSpPr>
        <p:spPr>
          <a:xfrm>
            <a:off x="1614678" y="238791"/>
            <a:ext cx="12410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/>
              <a:t>応募事例のタイトル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D6926B5-5BA6-4DA9-ACFF-2209050394BD}"/>
              </a:ext>
            </a:extLst>
          </p:cNvPr>
          <p:cNvSpPr txBox="1"/>
          <p:nvPr/>
        </p:nvSpPr>
        <p:spPr>
          <a:xfrm>
            <a:off x="4679950" y="238791"/>
            <a:ext cx="8659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latin typeface="+mn-ea"/>
              </a:rPr>
              <a:t>FM</a:t>
            </a:r>
            <a:r>
              <a:rPr kumimoji="1" lang="ja-JP" altLang="en-US" sz="1000" dirty="0"/>
              <a:t>実践組織</a:t>
            </a:r>
          </a:p>
        </p:txBody>
      </p:sp>
    </p:spTree>
    <p:extLst>
      <p:ext uri="{BB962C8B-B14F-4D97-AF65-F5344CB8AC3E}">
        <p14:creationId xmlns:p14="http://schemas.microsoft.com/office/powerpoint/2010/main" val="538483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dirty="0"/>
              <a:t>第</a:t>
            </a:r>
            <a:r>
              <a:rPr kumimoji="1" lang="en-US" altLang="zh-TW" dirty="0"/>
              <a:t>1</a:t>
            </a:r>
            <a:r>
              <a:rPr lang="en-US" altLang="ja-JP" dirty="0"/>
              <a:t>8</a:t>
            </a:r>
            <a:r>
              <a:rPr kumimoji="1" lang="zh-TW" altLang="en-US" dirty="0"/>
              <a:t>回</a:t>
            </a:r>
            <a:r>
              <a:rPr kumimoji="1" lang="en-US" altLang="zh-TW" dirty="0"/>
              <a:t>JFMA</a:t>
            </a:r>
            <a:r>
              <a:rPr kumimoji="1" lang="zh-TW" altLang="en-US" dirty="0"/>
              <a:t>賞（優秀ﾌｧｼﾘﾃｨﾏﾈｼﾞﾒﾝﾄ賞）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716369"/>
              </p:ext>
            </p:extLst>
          </p:nvPr>
        </p:nvGraphicFramePr>
        <p:xfrm>
          <a:off x="518615" y="873457"/>
          <a:ext cx="5867898" cy="8202304"/>
        </p:xfrm>
        <a:graphic>
          <a:graphicData uri="http://schemas.openxmlformats.org/drawingml/2006/table">
            <a:tbl>
              <a:tblPr/>
              <a:tblGrid>
                <a:gridCol w="5867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02304">
                <a:tc>
                  <a:txBody>
                    <a:bodyPr/>
                    <a:lstStyle/>
                    <a:p>
                      <a:pPr marL="89535" algn="just">
                        <a:spcAft>
                          <a:spcPts val="0"/>
                        </a:spcAft>
                      </a:pPr>
                      <a:r>
                        <a:rPr 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89535" marR="168275" algn="just">
                        <a:spcAft>
                          <a:spcPts val="0"/>
                        </a:spcAft>
                      </a:pPr>
                      <a:r>
                        <a:rPr lang="ja-JP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（３）　以下の実施内容①～</a:t>
                      </a:r>
                      <a:r>
                        <a:rPr lang="ja-JP" altLang="en-US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⑥</a:t>
                      </a:r>
                      <a:r>
                        <a:rPr lang="ja-JP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について、具体的かつ簡潔に説明してください。（枚数は問いません）</a:t>
                      </a:r>
                      <a:endParaRPr lang="ja-JP" sz="1000" spc="-9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R="168275" indent="133350" algn="just">
                        <a:spcAft>
                          <a:spcPts val="0"/>
                        </a:spcAft>
                      </a:pPr>
                      <a:r>
                        <a:rPr lang="ja-JP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 Unicode MS" panose="020B0604020202020204" pitchFamily="50" charset="-128"/>
                        </a:rPr>
                        <a:t>※優秀ＦＭ賞は建物やワークプレイスの作品としての優劣を競うものではなく、経営の視点からＦＭの</a:t>
                      </a:r>
                      <a:endParaRPr lang="en-US" altLang="ja-JP" sz="1000" spc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 Unicode MS" panose="020B0604020202020204" pitchFamily="50" charset="-128"/>
                      </a:endParaRPr>
                    </a:p>
                    <a:p>
                      <a:pPr marR="168275" indent="133350" algn="just">
                        <a:spcAft>
                          <a:spcPts val="0"/>
                        </a:spcAft>
                      </a:pPr>
                      <a:r>
                        <a:rPr lang="ja-JP" altLang="en-US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 Unicode MS" panose="020B0604020202020204" pitchFamily="50" charset="-128"/>
                        </a:rPr>
                        <a:t>　</a:t>
                      </a:r>
                      <a:r>
                        <a:rPr lang="ja-JP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 Unicode MS" panose="020B0604020202020204" pitchFamily="50" charset="-128"/>
                        </a:rPr>
                        <a:t>取組みを問うものであることにご留意ください。</a:t>
                      </a:r>
                      <a:endParaRPr lang="ja-JP" sz="1000" spc="-9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89535" marR="168275" algn="just">
                        <a:spcAft>
                          <a:spcPts val="0"/>
                        </a:spcAft>
                      </a:pPr>
                      <a:r>
                        <a:rPr lang="en-US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spc="-9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80340" marR="168275" algn="just">
                        <a:spcAft>
                          <a:spcPts val="0"/>
                        </a:spcAft>
                      </a:pPr>
                      <a:r>
                        <a:rPr lang="ja-JP" altLang="en-US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 Unicode MS" panose="020B0604020202020204" pitchFamily="50" charset="-128"/>
                        </a:rPr>
                        <a:t>①経営への貢献</a:t>
                      </a:r>
                    </a:p>
                    <a:p>
                      <a:pPr marL="180340" marR="168275" algn="just">
                        <a:spcAft>
                          <a:spcPts val="0"/>
                        </a:spcAft>
                      </a:pPr>
                      <a:r>
                        <a:rPr lang="ja-JP" altLang="en-US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 Unicode MS" panose="020B0604020202020204" pitchFamily="50" charset="-128"/>
                        </a:rPr>
                        <a:t>②ファシリティの利用者への貢献</a:t>
                      </a:r>
                    </a:p>
                    <a:p>
                      <a:pPr marL="180340" marR="168275" algn="just">
                        <a:spcAft>
                          <a:spcPts val="0"/>
                        </a:spcAft>
                      </a:pPr>
                      <a:r>
                        <a:rPr lang="ja-JP" altLang="en-US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 Unicode MS" panose="020B0604020202020204" pitchFamily="50" charset="-128"/>
                        </a:rPr>
                        <a:t>③品質・財務・供給面の目標と評価</a:t>
                      </a:r>
                    </a:p>
                    <a:p>
                      <a:pPr marL="180340" marR="168275" algn="just">
                        <a:spcAft>
                          <a:spcPts val="0"/>
                        </a:spcAft>
                      </a:pPr>
                      <a:r>
                        <a:rPr lang="ja-JP" altLang="en-US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 Unicode MS" panose="020B0604020202020204" pitchFamily="50" charset="-128"/>
                        </a:rPr>
                        <a:t>④ＦＭの定着（ＦＭサイクル実施、推進体制の整備など、総合的・持続的なＦＭの定着）</a:t>
                      </a:r>
                    </a:p>
                    <a:p>
                      <a:pPr marL="180340" marR="168275" algn="just">
                        <a:spcAft>
                          <a:spcPts val="0"/>
                        </a:spcAft>
                      </a:pPr>
                      <a:r>
                        <a:rPr lang="ja-JP" altLang="en-US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 Unicode MS" panose="020B0604020202020204" pitchFamily="50" charset="-128"/>
                        </a:rPr>
                        <a:t>⑤環境課題・社会課題への対応</a:t>
                      </a:r>
                    </a:p>
                    <a:p>
                      <a:pPr marL="180340" marR="168275" algn="just">
                        <a:spcAft>
                          <a:spcPts val="0"/>
                        </a:spcAft>
                      </a:pPr>
                      <a:r>
                        <a:rPr lang="ja-JP" altLang="en-US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 Unicode MS" panose="020B0604020202020204" pitchFamily="50" charset="-128"/>
                        </a:rPr>
                        <a:t>⑥時代のニーズへの対応（新規性・独創性、メッセージ性等）</a:t>
                      </a:r>
                    </a:p>
                    <a:p>
                      <a:pPr marL="180340" marR="168275" algn="just">
                        <a:spcAft>
                          <a:spcPts val="0"/>
                        </a:spcAft>
                      </a:pPr>
                      <a:endParaRPr lang="ja-JP" sz="10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739" marR="6739" marT="673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DA18FB0D-3EA8-4674-B4F2-B54706462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4165" y="422202"/>
            <a:ext cx="108234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【書式２－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２</a:t>
            </a: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】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8199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dirty="0"/>
              <a:t>第</a:t>
            </a:r>
            <a:r>
              <a:rPr kumimoji="1" lang="en-US" altLang="zh-TW" dirty="0"/>
              <a:t>1</a:t>
            </a:r>
            <a:r>
              <a:rPr lang="en-US" altLang="zh-TW" dirty="0"/>
              <a:t>8</a:t>
            </a:r>
            <a:r>
              <a:rPr kumimoji="1" lang="zh-TW" altLang="en-US" dirty="0"/>
              <a:t>回</a:t>
            </a:r>
            <a:r>
              <a:rPr kumimoji="1" lang="en-US" altLang="zh-TW" dirty="0"/>
              <a:t>JFMA</a:t>
            </a:r>
            <a:r>
              <a:rPr kumimoji="1" lang="zh-TW" altLang="en-US" dirty="0"/>
              <a:t>賞（優秀ﾌｧｼﾘﾃｨﾏﾈｼﾞﾒﾝﾄ賞）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3</a:t>
            </a:fld>
            <a:endParaRPr kumimoji="1" lang="ja-JP" altLang="en-US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614484"/>
              </p:ext>
            </p:extLst>
          </p:nvPr>
        </p:nvGraphicFramePr>
        <p:xfrm>
          <a:off x="532263" y="887104"/>
          <a:ext cx="5854250" cy="8294293"/>
        </p:xfrm>
        <a:graphic>
          <a:graphicData uri="http://schemas.openxmlformats.org/drawingml/2006/table">
            <a:tbl>
              <a:tblPr/>
              <a:tblGrid>
                <a:gridCol w="585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94293">
                <a:tc>
                  <a:txBody>
                    <a:bodyPr/>
                    <a:lstStyle/>
                    <a:p>
                      <a:pPr marL="89535" marR="89535" algn="just">
                        <a:spcAft>
                          <a:spcPts val="0"/>
                        </a:spcAft>
                      </a:pPr>
                      <a:r>
                        <a:rPr 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89535" marR="89535" algn="just">
                        <a:spcAft>
                          <a:spcPts val="0"/>
                        </a:spcAft>
                      </a:pPr>
                      <a:r>
                        <a:rPr 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（４）現状の「</a:t>
                      </a:r>
                      <a:r>
                        <a:rPr 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FM</a:t>
                      </a:r>
                      <a:r>
                        <a:rPr 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体制図（組織図・人員数）」</a:t>
                      </a:r>
                      <a:endParaRPr lang="ja-JP" sz="10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739" marR="6739" marT="673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304165" y="422202"/>
            <a:ext cx="108234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【書式２－３】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62712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dirty="0"/>
              <a:t>第</a:t>
            </a:r>
            <a:r>
              <a:rPr kumimoji="1" lang="en-US" altLang="zh-TW" dirty="0"/>
              <a:t>1</a:t>
            </a:r>
            <a:r>
              <a:rPr lang="en-US" altLang="zh-TW" dirty="0"/>
              <a:t>8</a:t>
            </a:r>
            <a:r>
              <a:rPr kumimoji="1" lang="zh-TW" altLang="en-US" dirty="0"/>
              <a:t>回</a:t>
            </a:r>
            <a:r>
              <a:rPr kumimoji="1" lang="en-US" altLang="zh-TW" dirty="0"/>
              <a:t>JFMA</a:t>
            </a:r>
            <a:r>
              <a:rPr kumimoji="1" lang="zh-TW" altLang="en-US" dirty="0"/>
              <a:t>賞（優秀ﾌｧｼﾘﾃｨﾏﾈｼﾞﾒﾝﾄ賞）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4724-C42A-410B-9489-42ED127F95CC}" type="slidenum">
              <a:rPr kumimoji="1" lang="ja-JP" altLang="en-US" smtClean="0"/>
              <a:t>4</a:t>
            </a:fld>
            <a:endParaRPr kumimoji="1" lang="ja-JP" altLang="en-US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875221"/>
              </p:ext>
            </p:extLst>
          </p:nvPr>
        </p:nvGraphicFramePr>
        <p:xfrm>
          <a:off x="614149" y="780741"/>
          <a:ext cx="5772364" cy="8400655"/>
        </p:xfrm>
        <a:graphic>
          <a:graphicData uri="http://schemas.openxmlformats.org/drawingml/2006/table">
            <a:tbl>
              <a:tblPr/>
              <a:tblGrid>
                <a:gridCol w="5772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400655">
                <a:tc>
                  <a:txBody>
                    <a:bodyPr/>
                    <a:lstStyle/>
                    <a:p>
                      <a:pPr marL="89535" marR="89535" algn="just">
                        <a:spcAft>
                          <a:spcPts val="0"/>
                        </a:spcAft>
                      </a:pPr>
                      <a:r>
                        <a:rPr 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89535" marR="89535" algn="just">
                        <a:spcAft>
                          <a:spcPts val="0"/>
                        </a:spcAft>
                      </a:pPr>
                      <a:r>
                        <a:rPr 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altLang="en-US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５</a:t>
                      </a:r>
                      <a:r>
                        <a:rPr 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）その他、実施内容を理解するために参考となる追加説明、資料、写真などがあれば自由に記入して</a:t>
                      </a:r>
                      <a:endParaRPr lang="en-US" altLang="ja-JP" sz="1000" spc="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89535" marR="89535" algn="just">
                        <a:spcAft>
                          <a:spcPts val="0"/>
                        </a:spcAft>
                      </a:pPr>
                      <a:r>
                        <a:rPr lang="ja-JP" altLang="en-US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ください。</a:t>
                      </a:r>
                      <a:endParaRPr lang="ja-JP" sz="10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R="89535" indent="133350" algn="just">
                        <a:spcAft>
                          <a:spcPts val="0"/>
                        </a:spcAft>
                      </a:pPr>
                      <a:r>
                        <a:rPr lang="ja-JP" sz="1000" spc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sz="1000" spc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形式及び枚数は問いません。別途、添付していただいてもかまいません。</a:t>
                      </a:r>
                      <a:endParaRPr lang="en-US" altLang="ja-JP" sz="10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R="89535" indent="133350" algn="just">
                        <a:spcAft>
                          <a:spcPts val="0"/>
                        </a:spcAft>
                      </a:pPr>
                      <a:endParaRPr lang="ja-JP" sz="1000" spc="-9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739" marR="6739" marT="673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169513" y="408551"/>
            <a:ext cx="12170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33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【書式２－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４</a:t>
            </a: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】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78407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406</TotalTime>
  <Words>314</Words>
  <Application>Microsoft Office PowerPoint</Application>
  <PresentationFormat>A4 210 x 297 mm</PresentationFormat>
  <Paragraphs>36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jfma201717</dc:creator>
  <cp:lastModifiedBy>JFMA白須</cp:lastModifiedBy>
  <cp:revision>32</cp:revision>
  <cp:lastPrinted>2022-04-21T04:11:57Z</cp:lastPrinted>
  <dcterms:created xsi:type="dcterms:W3CDTF">2021-03-19T00:44:52Z</dcterms:created>
  <dcterms:modified xsi:type="dcterms:W3CDTF">2023-05-23T04:10:09Z</dcterms:modified>
</cp:coreProperties>
</file>